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57" r:id="rId6"/>
    <p:sldId id="258" r:id="rId7"/>
    <p:sldId id="261" r:id="rId8"/>
    <p:sldId id="260" r:id="rId9"/>
    <p:sldId id="267" r:id="rId10"/>
    <p:sldId id="268" r:id="rId11"/>
    <p:sldId id="269" r:id="rId12"/>
    <p:sldId id="272" r:id="rId13"/>
    <p:sldId id="265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59" r:id="rId22"/>
    <p:sldId id="270" r:id="rId23"/>
    <p:sldId id="26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E0E1"/>
    <a:srgbClr val="F7F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>
      <p:cViewPr varScale="1">
        <p:scale>
          <a:sx n="78" d="100"/>
          <a:sy n="78" d="100"/>
        </p:scale>
        <p:origin x="878" y="6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B725B-653D-4166-A8E9-72A38A1847CF}" type="datetimeFigureOut">
              <a:rPr lang="en-US"/>
              <a:t>6/26/2025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61E8E-D392-497B-BB21-122DD7C27CF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8353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3F64CD-0576-4A9A-BD06-7889D6E60BDC}" type="datetimeFigureOut">
              <a:rPr lang="en-US"/>
              <a:t>6/26/2025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55D449-B875-4B8D-8E66-224D27E54C9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9979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225" y="1828800"/>
            <a:ext cx="4098175" cy="317738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225" y="5181600"/>
            <a:ext cx="4098175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7" name="Picture 6" descr="EKG lin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8688" y="-1"/>
            <a:ext cx="700013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6/26/2025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ctangle"/>
          <p:cNvSpPr/>
          <p:nvPr/>
        </p:nvSpPr>
        <p:spPr>
          <a:xfrm>
            <a:off x="9982200" y="0"/>
            <a:ext cx="22098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58399" y="457201"/>
            <a:ext cx="2057401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457200"/>
            <a:ext cx="9067800" cy="5943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6/26/2025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6/26/2025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ctangle"/>
          <p:cNvSpPr/>
          <p:nvPr/>
        </p:nvSpPr>
        <p:spPr>
          <a:xfrm>
            <a:off x="265112" y="228600"/>
            <a:ext cx="116586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828800"/>
            <a:ext cx="7772400" cy="317738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5181600"/>
            <a:ext cx="7772400" cy="685800"/>
          </a:xfrm>
        </p:spPr>
        <p:txBody>
          <a:bodyPr>
            <a:normAutofit/>
          </a:bodyPr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825624"/>
            <a:ext cx="4800600" cy="45751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4"/>
            <a:ext cx="4800600" cy="45751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6/26/2025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828799"/>
            <a:ext cx="4800600" cy="762000"/>
          </a:xfrm>
        </p:spPr>
        <p:txBody>
          <a:bodyPr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90799"/>
            <a:ext cx="4800600" cy="38100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28799"/>
            <a:ext cx="4800600" cy="762000"/>
          </a:xfrm>
        </p:spPr>
        <p:txBody>
          <a:bodyPr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90799"/>
            <a:ext cx="4800600" cy="38100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6/26/2025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6/26/2025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6/26/2025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ctangle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 descr="Rectangle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2700" y="3200400"/>
            <a:ext cx="3932237" cy="1752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57201"/>
            <a:ext cx="5943600" cy="5943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2699" y="5029200"/>
            <a:ext cx="3932237" cy="13716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ctangle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 descr="Rectangle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5240" y="3200400"/>
            <a:ext cx="3932237" cy="1752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" y="0"/>
            <a:ext cx="7008810" cy="6857999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5240" y="5029200"/>
            <a:ext cx="3932237" cy="137464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d bar" descr="Red bar"/>
          <p:cNvSpPr/>
          <p:nvPr/>
        </p:nvSpPr>
        <p:spPr>
          <a:xfrm>
            <a:off x="1" y="1"/>
            <a:ext cx="12188824" cy="1524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799"/>
            <a:ext cx="9144000" cy="4572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481760"/>
            <a:ext cx="78486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7800" y="6465885"/>
            <a:ext cx="10668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481760"/>
            <a:ext cx="8382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68680" indent="-182563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5156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23444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41732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60020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8308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time-series-project-2jf6ryc3zgnuxopwzrgv5p.streamlit.app/" TargetMode="Externa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Time Series Sales Forecasting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Machine Learning and Deep Learning</a:t>
            </a:r>
          </a:p>
        </p:txBody>
      </p:sp>
    </p:spTree>
    <p:extLst>
      <p:ext uri="{BB962C8B-B14F-4D97-AF65-F5344CB8AC3E}">
        <p14:creationId xmlns:p14="http://schemas.microsoft.com/office/powerpoint/2010/main" val="43514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5240" y="3200400"/>
            <a:ext cx="3932237" cy="1752600"/>
          </a:xfrm>
        </p:spPr>
        <p:txBody>
          <a:bodyPr anchor="b">
            <a:normAutofit/>
          </a:bodyPr>
          <a:lstStyle/>
          <a:p>
            <a:r>
              <a:rPr lang="en-US" dirty="0"/>
              <a:t>ARIMA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AFC868-040F-D365-9619-815221226405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1" y="1887061"/>
            <a:ext cx="7008810" cy="308387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31" name="Text Placeholder 3">
            <a:extLst>
              <a:ext uri="{FF2B5EF4-FFF2-40B4-BE49-F238E27FC236}">
                <a16:creationId xmlns:a16="http://schemas.microsoft.com/office/drawing/2014/main" id="{49F1C83B-996D-2279-A050-3A5365864F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35240" y="5029200"/>
            <a:ext cx="3932237" cy="1374648"/>
          </a:xfrm>
        </p:spPr>
        <p:txBody>
          <a:bodyPr/>
          <a:lstStyle/>
          <a:p>
            <a:r>
              <a:rPr lang="en-US" dirty="0"/>
              <a:t>MAE = 2190.073757</a:t>
            </a:r>
          </a:p>
          <a:p>
            <a:r>
              <a:rPr lang="en-US" dirty="0"/>
              <a:t>RMSE = 3071.117969</a:t>
            </a:r>
          </a:p>
        </p:txBody>
      </p:sp>
    </p:spTree>
    <p:extLst>
      <p:ext uri="{BB962C8B-B14F-4D97-AF65-F5344CB8AC3E}">
        <p14:creationId xmlns:p14="http://schemas.microsoft.com/office/powerpoint/2010/main" val="291474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1B786-FDE0-826B-4C73-88B0B9304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4E6C4-A266-3FBD-5C98-033DE9327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5240" y="3200400"/>
            <a:ext cx="3932237" cy="1752600"/>
          </a:xfrm>
        </p:spPr>
        <p:txBody>
          <a:bodyPr anchor="b">
            <a:normAutofit/>
          </a:bodyPr>
          <a:lstStyle/>
          <a:p>
            <a:r>
              <a:rPr lang="en-US" dirty="0"/>
              <a:t>SARIMA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D11D4D6-1811-E5FF-91D9-A7A283BCCBE4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1" y="1887061"/>
            <a:ext cx="7008810" cy="308387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055" name="Text Placeholder 3">
            <a:extLst>
              <a:ext uri="{FF2B5EF4-FFF2-40B4-BE49-F238E27FC236}">
                <a16:creationId xmlns:a16="http://schemas.microsoft.com/office/drawing/2014/main" id="{12B82F6A-172C-8BAB-05E3-AF2023177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35240" y="5029200"/>
            <a:ext cx="3932237" cy="1374648"/>
          </a:xfrm>
        </p:spPr>
        <p:txBody>
          <a:bodyPr/>
          <a:lstStyle/>
          <a:p>
            <a:r>
              <a:rPr lang="en-US" dirty="0"/>
              <a:t>MAE = 1834.447751</a:t>
            </a:r>
          </a:p>
          <a:p>
            <a:r>
              <a:rPr lang="en-US" dirty="0"/>
              <a:t>RMSE = 2549.707551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68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80775-8154-EAAC-E77C-12D1CF400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B5958-A4A9-A210-8184-249B51DDB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5240" y="3200400"/>
            <a:ext cx="3932237" cy="1752600"/>
          </a:xfrm>
        </p:spPr>
        <p:txBody>
          <a:bodyPr anchor="b">
            <a:normAutofit/>
          </a:bodyPr>
          <a:lstStyle/>
          <a:p>
            <a:r>
              <a:rPr lang="en-US" dirty="0"/>
              <a:t>SARIMAX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B9C1996-E200-A9B3-960E-139973136E31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1" y="1887061"/>
            <a:ext cx="7008810" cy="308387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079" name="Text Placeholder 3">
            <a:extLst>
              <a:ext uri="{FF2B5EF4-FFF2-40B4-BE49-F238E27FC236}">
                <a16:creationId xmlns:a16="http://schemas.microsoft.com/office/drawing/2014/main" id="{ADEE74A6-EB15-6DB7-C85B-7A4761AB84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35240" y="5029200"/>
            <a:ext cx="3932237" cy="1374648"/>
          </a:xfrm>
        </p:spPr>
        <p:txBody>
          <a:bodyPr/>
          <a:lstStyle/>
          <a:p>
            <a:r>
              <a:rPr lang="en-US" dirty="0"/>
              <a:t>MAE = 2070.090028</a:t>
            </a:r>
          </a:p>
          <a:p>
            <a:r>
              <a:rPr lang="en-US" dirty="0"/>
              <a:t>RMSE = 2980.891804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93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36609-DAC6-20CF-17BD-4B4FBC968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2FD70-F6A6-4206-AD22-7C5EE9377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5240" y="3200400"/>
            <a:ext cx="3932237" cy="1752600"/>
          </a:xfrm>
        </p:spPr>
        <p:txBody>
          <a:bodyPr anchor="b">
            <a:normAutofit/>
          </a:bodyPr>
          <a:lstStyle/>
          <a:p>
            <a:r>
              <a:rPr lang="en-US" dirty="0"/>
              <a:t>Holt-winter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B5F4876-8BE7-7D6E-FA91-7F968366213C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1" y="1887061"/>
            <a:ext cx="7008810" cy="308387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103" name="Text Placeholder 3">
            <a:extLst>
              <a:ext uri="{FF2B5EF4-FFF2-40B4-BE49-F238E27FC236}">
                <a16:creationId xmlns:a16="http://schemas.microsoft.com/office/drawing/2014/main" id="{6E69C2AC-338E-1987-2104-C0F80CD8A7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35240" y="5029200"/>
            <a:ext cx="3932237" cy="1374648"/>
          </a:xfrm>
        </p:spPr>
        <p:txBody>
          <a:bodyPr/>
          <a:lstStyle/>
          <a:p>
            <a:r>
              <a:rPr lang="en-US" dirty="0"/>
              <a:t>MAE = 1439.964416</a:t>
            </a:r>
          </a:p>
          <a:p>
            <a:r>
              <a:rPr lang="en-US" dirty="0"/>
              <a:t>RMSE = 2209.412522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9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3FDE2-6014-D0CE-F584-4335C9E03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0092C-9E74-3238-71C4-C20494EB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5240" y="3200400"/>
            <a:ext cx="3932237" cy="1752600"/>
          </a:xfrm>
        </p:spPr>
        <p:txBody>
          <a:bodyPr anchor="b">
            <a:normAutofit/>
          </a:bodyPr>
          <a:lstStyle/>
          <a:p>
            <a:r>
              <a:rPr lang="en-US" dirty="0"/>
              <a:t>Random Forest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DBE738A-419A-F403-EFD6-E61667726A31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1" y="2044759"/>
            <a:ext cx="7008810" cy="276848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127" name="Text Placeholder 3">
            <a:extLst>
              <a:ext uri="{FF2B5EF4-FFF2-40B4-BE49-F238E27FC236}">
                <a16:creationId xmlns:a16="http://schemas.microsoft.com/office/drawing/2014/main" id="{F8DB4011-064F-3399-CBF2-B87282E94E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35240" y="5029200"/>
            <a:ext cx="3932237" cy="1374648"/>
          </a:xfrm>
        </p:spPr>
        <p:txBody>
          <a:bodyPr/>
          <a:lstStyle/>
          <a:p>
            <a:r>
              <a:rPr lang="en-US" dirty="0"/>
              <a:t>MAE = 1330.020244</a:t>
            </a:r>
          </a:p>
          <a:p>
            <a:r>
              <a:rPr lang="en-US" dirty="0"/>
              <a:t>RMSE = 1945.401270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26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88191-CD76-9DBE-D47D-42D98751B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4A27F-6AAD-7195-BBC7-183C281E2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5240" y="3200400"/>
            <a:ext cx="3932237" cy="1752600"/>
          </a:xfrm>
        </p:spPr>
        <p:txBody>
          <a:bodyPr anchor="b">
            <a:normAutofit/>
          </a:bodyPr>
          <a:lstStyle/>
          <a:p>
            <a:r>
              <a:rPr lang="en-US" dirty="0"/>
              <a:t>LSTM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3C48C7E-28E3-A249-3C7D-216810363A92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1" y="2044759"/>
            <a:ext cx="7008810" cy="276848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151" name="Text Placeholder 3">
            <a:extLst>
              <a:ext uri="{FF2B5EF4-FFF2-40B4-BE49-F238E27FC236}">
                <a16:creationId xmlns:a16="http://schemas.microsoft.com/office/drawing/2014/main" id="{9B58AD34-DF38-346B-14DB-22FD367336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35240" y="5029200"/>
            <a:ext cx="3932237" cy="1374648"/>
          </a:xfrm>
        </p:spPr>
        <p:txBody>
          <a:bodyPr/>
          <a:lstStyle/>
          <a:p>
            <a:r>
              <a:rPr lang="en-US" dirty="0"/>
              <a:t>MAE = 6108.700960</a:t>
            </a:r>
          </a:p>
          <a:p>
            <a:r>
              <a:rPr lang="en-US" dirty="0"/>
              <a:t>RMSE = 6126.379139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0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88EB5-0BF1-9648-837D-F07071F3F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ED829-DABF-E9C0-95C8-F62A88287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5240" y="3200400"/>
            <a:ext cx="3932237" cy="1752600"/>
          </a:xfrm>
        </p:spPr>
        <p:txBody>
          <a:bodyPr anchor="b">
            <a:normAutofit/>
          </a:bodyPr>
          <a:lstStyle/>
          <a:p>
            <a:r>
              <a:rPr lang="en-US" dirty="0"/>
              <a:t>Prophet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EB8A391-D51C-D196-5183-74C428DF8B88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1" y="2044759"/>
            <a:ext cx="7008810" cy="276848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175" name="Text Placeholder 3">
            <a:extLst>
              <a:ext uri="{FF2B5EF4-FFF2-40B4-BE49-F238E27FC236}">
                <a16:creationId xmlns:a16="http://schemas.microsoft.com/office/drawing/2014/main" id="{D95F0509-855E-E8E1-3823-68AD7EC9C5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35240" y="5029200"/>
            <a:ext cx="3932237" cy="1374648"/>
          </a:xfrm>
        </p:spPr>
        <p:txBody>
          <a:bodyPr/>
          <a:lstStyle/>
          <a:p>
            <a:r>
              <a:rPr lang="en-US" dirty="0"/>
              <a:t>MAE = 3600.548152</a:t>
            </a:r>
          </a:p>
          <a:p>
            <a:r>
              <a:rPr lang="en-US" dirty="0"/>
              <a:t>RMSE = 3968.072327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91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C812C-D9DB-67B6-5935-38780D706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CCE41-666F-3AC9-A07F-0C22657C4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5240" y="3200400"/>
            <a:ext cx="3932237" cy="1752600"/>
          </a:xfrm>
        </p:spPr>
        <p:txBody>
          <a:bodyPr anchor="b">
            <a:normAutofit/>
          </a:bodyPr>
          <a:lstStyle/>
          <a:p>
            <a:r>
              <a:rPr lang="en-US" dirty="0"/>
              <a:t>CNN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D227AFD-A137-906F-9620-53E4659E2B2C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1" y="2044759"/>
            <a:ext cx="7008810" cy="276848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8199" name="Text Placeholder 3">
            <a:extLst>
              <a:ext uri="{FF2B5EF4-FFF2-40B4-BE49-F238E27FC236}">
                <a16:creationId xmlns:a16="http://schemas.microsoft.com/office/drawing/2014/main" id="{9CD5130C-97F9-4B35-293A-8231B85459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35240" y="5029200"/>
            <a:ext cx="3932237" cy="1374648"/>
          </a:xfrm>
        </p:spPr>
        <p:txBody>
          <a:bodyPr/>
          <a:lstStyle/>
          <a:p>
            <a:r>
              <a:rPr lang="en-US" dirty="0"/>
              <a:t>MAE = 1545.883625</a:t>
            </a:r>
          </a:p>
          <a:p>
            <a:r>
              <a:rPr lang="en-US" dirty="0"/>
              <a:t>RMSE = 2036.921347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81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Comparison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4B61FF5-6D9D-B2E7-71D6-392C72DF4B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127569"/>
              </p:ext>
            </p:extLst>
          </p:nvPr>
        </p:nvGraphicFramePr>
        <p:xfrm>
          <a:off x="2514600" y="2286000"/>
          <a:ext cx="6858000" cy="3291840"/>
        </p:xfrm>
        <a:graphic>
          <a:graphicData uri="http://schemas.openxmlformats.org/drawingml/2006/table">
            <a:tbl>
              <a:tblPr/>
              <a:tblGrid>
                <a:gridCol w="2286000">
                  <a:extLst>
                    <a:ext uri="{9D8B030D-6E8A-4147-A177-3AD203B41FA5}">
                      <a16:colId xmlns:a16="http://schemas.microsoft.com/office/drawing/2014/main" val="751887015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314105299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56200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MAE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RMSE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388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Random Forest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1330.020244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7F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1945.401270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7F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2589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CNN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1545.883625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5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2036.921347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0935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Holt-Winters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1439.964416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8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2209.412522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3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1322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SARIMA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1834.447751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D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2549.707551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474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SARIMAX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2070.090028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7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2980.891804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B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6421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ARIMA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2190.073757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E4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3071.117969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925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Prophet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3600.548152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B4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1F1F1"/>
                          </a:solidFill>
                          <a:effectLst/>
                        </a:rPr>
                        <a:t>3968.072327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B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838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LSTM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1F1F1"/>
                          </a:solidFill>
                          <a:effectLst/>
                        </a:rPr>
                        <a:t>6108.700960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830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1F1F1"/>
                          </a:solidFill>
                          <a:effectLst/>
                        </a:rPr>
                        <a:t>6126.379139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830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947467"/>
                  </a:ext>
                </a:extLst>
              </a:tr>
            </a:tbl>
          </a:graphicData>
        </a:graphic>
      </p:graphicFrame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0A3EFEA-FEB9-2D17-9BDC-43C0E1E9A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37711" y="5867400"/>
            <a:ext cx="6438900" cy="7651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Final Best Model Selected: Random Forest</a:t>
            </a:r>
          </a:p>
        </p:txBody>
      </p:sp>
    </p:spTree>
    <p:extLst>
      <p:ext uri="{BB962C8B-B14F-4D97-AF65-F5344CB8AC3E}">
        <p14:creationId xmlns:p14="http://schemas.microsoft.com/office/powerpoint/2010/main" val="394882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95D3F-9372-77AE-4FAE-F88751B12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4B723-37C9-CA5F-DD4C-45AF7D014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</p:spPr>
        <p:txBody>
          <a:bodyPr anchor="ctr">
            <a:normAutofit/>
          </a:bodyPr>
          <a:lstStyle/>
          <a:p>
            <a:r>
              <a:rPr lang="en-US" dirty="0" err="1"/>
              <a:t>Streamlit</a:t>
            </a:r>
            <a:r>
              <a:rPr lang="en-US" dirty="0"/>
              <a:t> App Deployment</a:t>
            </a:r>
          </a:p>
        </p:txBody>
      </p:sp>
      <p:pic>
        <p:nvPicPr>
          <p:cNvPr id="9" name="20250626-1833-51.0282884">
            <a:hlinkClick r:id="" action="ppaction://media"/>
            <a:extLst>
              <a:ext uri="{FF2B5EF4-FFF2-40B4-BE49-F238E27FC236}">
                <a16:creationId xmlns:a16="http://schemas.microsoft.com/office/drawing/2014/main" id="{CB02BF25-6E60-FCC6-FF00-92E43F6DD0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" y="2743200"/>
            <a:ext cx="5943600" cy="2303144"/>
          </a:xfrm>
          <a:prstGeom prst="rect">
            <a:avLst/>
          </a:prstGeom>
          <a:noFill/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FFF88075-FBC1-D5AB-7324-8CB7B0192CF9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6324600" y="1825624"/>
            <a:ext cx="4800600" cy="45751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Functionality: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User inputs: recent sales, holiday config, external factors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Forecasts next 1–30 days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Visualizes results and allows CSV export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Tech Used: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Model: Random Forest (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</a:rPr>
              <a:t>sales_forecasting_modell.pkl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)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UI: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</a:rPr>
              <a:t>Streamlit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Plotting: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</a:rPr>
              <a:t>Plotly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lang="en-US" altLang="en-US" sz="1400" dirty="0">
                <a:hlinkClick r:id="rId5"/>
              </a:rPr>
              <a:t>https://time-series-project-2jf6ryc3zgnuxopwzrgv5p.streamlit.app/</a:t>
            </a:r>
            <a:endParaRPr lang="en-US" altLang="en-US" sz="1400" dirty="0"/>
          </a:p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endParaRPr kumimoji="0" lang="en-US" altLang="en-US" sz="2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49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5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3A5EC41-CDB4-7BB1-A777-6BA2815C5D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82902" y="1688813"/>
            <a:ext cx="12009098" cy="4555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Goal: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Forecast future sales for a specific department using historical data and external factors.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Dataset: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Weekly sales data for Department 24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Techniques Used: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	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Traditional Time Series Models (ARIMA, SARIMA, SARIMAX, Holt-Winters)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	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Machine Learning (Random Forest)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	Deep Learning (LSTM, CNN)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	Facebook Prophet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Deployment: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Interactive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Streamlit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177296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0" y="2057400"/>
            <a:ext cx="3932237" cy="1752600"/>
          </a:xfrm>
        </p:spPr>
        <p:txBody>
          <a:bodyPr>
            <a:normAutofit/>
          </a:bodyPr>
          <a:lstStyle/>
          <a:p>
            <a:pPr algn="ctr"/>
            <a:r>
              <a:rPr lang="en-US" sz="5500" dirty="0"/>
              <a:t>Thank you</a:t>
            </a:r>
          </a:p>
        </p:txBody>
      </p:sp>
      <p:pic>
        <p:nvPicPr>
          <p:cNvPr id="8" name="Content Placeholder 7" descr="Thank You Teodor the Cat">
            <a:extLst>
              <a:ext uri="{FF2B5EF4-FFF2-40B4-BE49-F238E27FC236}">
                <a16:creationId xmlns:a16="http://schemas.microsoft.com/office/drawing/2014/main" id="{D718944D-000B-7C9B-775A-B5D6E15E7BE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" b="1076"/>
          <a:stretch>
            <a:fillRect/>
          </a:stretch>
        </p:blipFill>
        <p:spPr>
          <a:xfrm>
            <a:off x="1981200" y="1937793"/>
            <a:ext cx="3048000" cy="2982414"/>
          </a:xfrm>
          <a:ln w="762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4923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020A513-D6EA-1A31-D969-B5C8A2AFA49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33400" y="1524000"/>
            <a:ext cx="8534400" cy="5724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Filtered Department: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Dept 24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Datetime Index: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Weekly frequency (W-FRI)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Handled: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Missing values &amp; frequency gaps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Created: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Lagged features for recent sales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External Regressors: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		Temperature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		Fuel Price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		CPI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		Unemployment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		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IsHoliday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2862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(EDA)</a:t>
            </a:r>
          </a:p>
        </p:txBody>
      </p:sp>
    </p:spTree>
    <p:extLst>
      <p:ext uri="{BB962C8B-B14F-4D97-AF65-F5344CB8AC3E}">
        <p14:creationId xmlns:p14="http://schemas.microsoft.com/office/powerpoint/2010/main" val="353771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pPr lvl="1"/>
            <a:r>
              <a:rPr lang="en-US" dirty="0">
                <a:solidFill>
                  <a:schemeClr val="tx1"/>
                </a:solidFill>
              </a:rPr>
              <a:t>Time plot of sales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Seasonal decomposition</a:t>
            </a:r>
          </a:p>
          <a:p>
            <a:pPr lvl="1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ACF &amp; PACF plots to inspect lags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29E39EE-BCA6-CD0C-F076-2390585A613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684728"/>
            <a:ext cx="6218459" cy="285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8627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A68A3-A959-BB95-8CD6-50F58AE39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CEE42-E866-B022-FB9F-3355AEB1B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6F5E3-F5BA-6FF2-9437-C884FC1094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Time plot of sales</a:t>
            </a:r>
          </a:p>
          <a:p>
            <a:pPr lvl="1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Seasonal decomposition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ACF &amp; PACF plots to inspect lags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7B06DEE-E01F-BE63-BBA4-9EC2FC6060C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842" y="2133600"/>
            <a:ext cx="5181600" cy="369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273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6DE75-D601-5F7E-DD0A-0D8A31F35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65179-7433-5A27-1C3F-CB82E1021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D6097-3768-E0CF-FB46-3B2536E270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Time plot of sales</a:t>
            </a:r>
          </a:p>
          <a:p>
            <a:pPr lvl="1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Seasonal decomposition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chemeClr val="tx1"/>
                </a:solidFill>
              </a:rPr>
              <a:t>ACF &amp; PACF plots to inspect lags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9C14897-EFC5-8F97-4C78-CB8F8CDE077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599" y="2518396"/>
            <a:ext cx="5384521" cy="357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495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A53FA-D51E-2862-82B1-639EFE0FD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C60B2-E242-BC43-D951-0879C1D40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Stationarity Test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A07D7-5BAD-1F52-989E-6EAD8586DE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1825624"/>
            <a:ext cx="10363200" cy="45751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ADF test → Series is stationary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 As p-value &lt; 0.05 and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 ADF stat &lt; critical values → Stationary</a:t>
            </a:r>
          </a:p>
        </p:txBody>
      </p:sp>
    </p:spTree>
    <p:extLst>
      <p:ext uri="{BB962C8B-B14F-4D97-AF65-F5344CB8AC3E}">
        <p14:creationId xmlns:p14="http://schemas.microsoft.com/office/powerpoint/2010/main" val="151914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F2578-D96E-D928-9BC5-E0E60EEA4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43246-E48F-513D-D58C-8EC6AE411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Evaluation</a:t>
            </a:r>
          </a:p>
        </p:txBody>
      </p:sp>
    </p:spTree>
    <p:extLst>
      <p:ext uri="{BB962C8B-B14F-4D97-AF65-F5344CB8AC3E}">
        <p14:creationId xmlns:p14="http://schemas.microsoft.com/office/powerpoint/2010/main" val="336164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edical Design 16x9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41.potx" id="{D7485564-6666-4DDB-B0D3-55F6E694D6E5}" vid="{6E950D30-6FC6-4411-BCFF-468AD9ECA787}"/>
    </a:ext>
  </a:extLst>
</a:theme>
</file>

<file path=ppt/theme/theme2.xml><?xml version="1.0" encoding="utf-8"?>
<a:theme xmlns:a="http://schemas.openxmlformats.org/drawingml/2006/main" name="Office Them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66458109FA664BACDC457411985509" ma:contentTypeVersion="6" ma:contentTypeDescription="Create a new document." ma:contentTypeScope="" ma:versionID="d2f76dc9ca4c40428c02404b3da239db">
  <xsd:schema xmlns:xsd="http://www.w3.org/2001/XMLSchema" xmlns:xs="http://www.w3.org/2001/XMLSchema" xmlns:p="http://schemas.microsoft.com/office/2006/metadata/properties" xmlns:ns3="4cd3a9bf-7fae-4547-846e-be9234d86825" targetNamespace="http://schemas.microsoft.com/office/2006/metadata/properties" ma:root="true" ma:fieldsID="eb2fc04f1b0dc9036ea93bd3f6a56b9e" ns3:_="">
    <xsd:import namespace="4cd3a9bf-7fae-4547-846e-be9234d8682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d3a9bf-7fae-4547-846e-be9234d8682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92AB2D4-9E66-4EB4-87BE-3A9F09F773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cd3a9bf-7fae-4547-846e-be9234d8682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9FB9612-17A1-41A0-AF0C-3429C5E7B70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29B165F-592C-4165-8A55-CFC36B26B912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purl.org/dc/dcmitype/"/>
    <ds:schemaRef ds:uri="4cd3a9bf-7fae-4547-846e-be9234d86825"/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Medical design presentation (widescreen)</Template>
  <TotalTime>47</TotalTime>
  <Words>357</Words>
  <Application>Microsoft Office PowerPoint</Application>
  <PresentationFormat>Widescreen</PresentationFormat>
  <Paragraphs>132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Franklin Gothic Medium</vt:lpstr>
      <vt:lpstr>Medical Design 16x9</vt:lpstr>
      <vt:lpstr>Time Series Sales Forecasting</vt:lpstr>
      <vt:lpstr>Project Overview</vt:lpstr>
      <vt:lpstr>Data Preparation</vt:lpstr>
      <vt:lpstr>Exploratory Data Analysis (EDA)</vt:lpstr>
      <vt:lpstr>Visuals</vt:lpstr>
      <vt:lpstr>Visuals</vt:lpstr>
      <vt:lpstr>Visuals</vt:lpstr>
      <vt:lpstr>Stationarity Test</vt:lpstr>
      <vt:lpstr>Models Evaluation</vt:lpstr>
      <vt:lpstr>ARIMA</vt:lpstr>
      <vt:lpstr>SARIMA</vt:lpstr>
      <vt:lpstr>SARIMAX</vt:lpstr>
      <vt:lpstr>Holt-winter</vt:lpstr>
      <vt:lpstr>Random Forest</vt:lpstr>
      <vt:lpstr>LSTM</vt:lpstr>
      <vt:lpstr>Prophet</vt:lpstr>
      <vt:lpstr>CNN</vt:lpstr>
      <vt:lpstr>Final Comparison</vt:lpstr>
      <vt:lpstr>Streamlit App Deployment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TOKA AYMAN RASHED AHMED RASHED</dc:creator>
  <cp:lastModifiedBy>TOKA AYMAN RASHED AHMED RASHED</cp:lastModifiedBy>
  <cp:revision>5</cp:revision>
  <dcterms:created xsi:type="dcterms:W3CDTF">2025-06-26T18:40:42Z</dcterms:created>
  <dcterms:modified xsi:type="dcterms:W3CDTF">2025-06-26T19:36:00Z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0x010100A266458109FA664BACDC457411985509</vt:lpwstr>
  </property>
</Properties>
</file>